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97" r:id="rId21"/>
    <p:sldId id="296" r:id="rId22"/>
    <p:sldId id="298" r:id="rId23"/>
    <p:sldId id="299" r:id="rId24"/>
    <p:sldId id="276" r:id="rId25"/>
    <p:sldId id="300" r:id="rId26"/>
    <p:sldId id="277" r:id="rId27"/>
    <p:sldId id="278" r:id="rId28"/>
    <p:sldId id="279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1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F4E04-21F0-418A-8EF1-50F6C22C2E7F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3B1AB-5FFB-4AB8-9D64-9F3A5B0DFB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D487E-3A5E-4080-87F7-EBCCDA694A9E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C5C3B-447E-4328-AC1E-13838A684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5C3B-447E-4328-AC1E-13838A684F8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EDDA-F255-4309-B462-9FA86630E7E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98879-AA13-4B45-A6EF-B1ABCC95E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1440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SEKOLAH AGAMA MENENGAH TINGGI SULTAN HISAMUDDIN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BUMI BAROKAH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SEKOLAH KLUSTER KECEMERLANGAN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EKONOMI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SEMINAR TEKNIK MENJAWAB SOALAN SPM 2018</a:t>
            </a:r>
          </a:p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DISAMPAIKAN OLEH: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MOHD FADZIL B. MD SAMANGON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Informal Roman" pitchFamily="66" charset="0"/>
              </a:rPr>
              <a:t>“NAK BERJAYA, KENA TANYA ORANG YANG BERJAYA”</a:t>
            </a:r>
            <a:endParaRPr lang="en-US" sz="2800" b="1" dirty="0">
              <a:solidFill>
                <a:schemeClr val="bg1"/>
              </a:solidFill>
              <a:latin typeface="Informal Roman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49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1 (3767/1)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698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MENGANDUNGI 40 SOALAN ANEKA PILIHAN.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MARKAH 40% DARIPADA KESELURUHAN MARKAH.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MASA PEPERIKSAAN 1 JAM 15 MINIT.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TAHAP KESEUKARAN SOALAN OP1 DAN OP2. 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CALON PERLU BETUL SEKURANG-KURANGNYA 30 SOALAN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UNTUK CEMERLANG.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49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1 (3767/1)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698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PILIHAN JAWAPAN A, B, C DAN D. PILIH JAWAPAN YANG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PALING TEPAT.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SETIAP PILIHAN JAWAPAN BERPOTENSI UNTUK DIPILIH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OLEH CALON KERANA SEMUA JAWAPAN HAMPIR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BETUL/TEPAT.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CALON PERLU MENGGARISKAN PERKATAAN PENTING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PADA SOALAN UNTUK MEMAHAMI KEHENDAK SOALAN.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BILA BERDEPAN DENGAN SOALAN YANG SUKAR, TINGGAL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DAHULU, BUAT SOALAN YANG MUDAH.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49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1 (3767/1)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698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BILA ADA MASA, ULANG SEMULA SOALAN YANG SUKAR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TERSEBUT.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SILA HITAMKAN KERTAS OMR YANG DISEDIAKAN SETIAP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KALI MENJAWAB SOALAN. </a:t>
            </a:r>
            <a:r>
              <a:rPr lang="en-US" sz="2800" b="1" dirty="0" smtClean="0">
                <a:solidFill>
                  <a:srgbClr val="FF3101"/>
                </a:solidFill>
                <a:cs typeface="Times New Roman"/>
              </a:rPr>
              <a:t>JANGAN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MENGHITAMKAN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SEMUA JAWAPAN PADA SAAT-SAAT AKHIR. 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SEBELUM MENGHANTAR KERTAS OMR, SILA PASTIKAN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SEMUA JAWAPAN TELAH DITANDA.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3723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1 (3767/1)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124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cs typeface="Times New Roman"/>
              </a:rPr>
              <a:t>BENTUK-BENTUK  SOALAN ANEKA PILIHAN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BENTUK KONSEP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87" y="609600"/>
            <a:ext cx="865501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2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SOALAN BERGAMBAR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9000" contrast="13000"/>
          </a:blip>
          <a:srcRect/>
          <a:stretch>
            <a:fillRect/>
          </a:stretch>
        </p:blipFill>
        <p:spPr bwMode="auto">
          <a:xfrm>
            <a:off x="228599" y="1447799"/>
            <a:ext cx="3810001" cy="24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lum bright="9000" contrast="3000"/>
          </a:blip>
          <a:srcRect/>
          <a:stretch>
            <a:fillRect/>
          </a:stretch>
        </p:blipFill>
        <p:spPr bwMode="auto">
          <a:xfrm>
            <a:off x="4648200" y="1447800"/>
            <a:ext cx="3810000" cy="24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lum contrast="-5000"/>
          </a:blip>
          <a:srcRect/>
          <a:stretch>
            <a:fillRect/>
          </a:stretch>
        </p:blipFill>
        <p:spPr bwMode="auto">
          <a:xfrm>
            <a:off x="228600" y="4038600"/>
            <a:ext cx="382576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4038599"/>
            <a:ext cx="3810000" cy="255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0" y="49369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GAMBAR MANAKAH YANG MENUNJUKAN JENIS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  <a:r>
              <a:rPr lang="en-US" sz="2800" b="1" u="sng" dirty="0" smtClean="0">
                <a:solidFill>
                  <a:schemeClr val="bg1"/>
                </a:solidFill>
                <a:cs typeface="Times New Roman"/>
              </a:rPr>
              <a:t>PEKERJAAN DI SEKTOR KETIGA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SOALAN BENTUK PENGIRAAN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57200"/>
            <a:ext cx="7315200" cy="62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2667000" y="5408612"/>
            <a:ext cx="3657600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4. SOALAN BENTUK PELBAGAI PILIHAN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lum bright="-14000" contrast="40000"/>
          </a:blip>
          <a:srcRect/>
          <a:stretch>
            <a:fillRect/>
          </a:stretch>
        </p:blipFill>
        <p:spPr bwMode="auto">
          <a:xfrm>
            <a:off x="990600" y="457200"/>
            <a:ext cx="6553200" cy="6334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4343400" y="3200400"/>
            <a:ext cx="31242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43200" y="3581400"/>
            <a:ext cx="31242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5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SOALAN BENTUK GAMBARAJAH VAN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533400"/>
            <a:ext cx="6324600" cy="61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4267200" y="990600"/>
            <a:ext cx="19050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lum bright="-10000" contrast="25000"/>
          </a:blip>
          <a:srcRect/>
          <a:stretch>
            <a:fillRect/>
          </a:stretch>
        </p:blipFill>
        <p:spPr bwMode="auto">
          <a:xfrm>
            <a:off x="0" y="4572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6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SOALAN BENTUK GAMBARAJAH/ KELUK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9436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0972" y="457200"/>
            <a:ext cx="548303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Connector 7"/>
          <p:cNvCxnSpPr/>
          <p:nvPr/>
        </p:nvCxnSpPr>
        <p:spPr>
          <a:xfrm>
            <a:off x="5410200" y="685800"/>
            <a:ext cx="37338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14800" y="1065212"/>
            <a:ext cx="2286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162800" y="1141412"/>
            <a:ext cx="19812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91000" y="1370012"/>
            <a:ext cx="19812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7. SOALAN BENTUK JADUAL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981200"/>
            <a:ext cx="89642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3733800" y="5181600"/>
            <a:ext cx="36576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6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SOALAN BENTUK JADUAL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76800" cy="693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8. SOALAN BENTUK ISU SEMASA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90600"/>
            <a:ext cx="8960696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838200" y="5332412"/>
            <a:ext cx="46482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2000" y="5865812"/>
            <a:ext cx="51054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8. SOALAN BENTUK ISU SEMASA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-1"/>
            <a:ext cx="4572000" cy="681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-1"/>
            <a:ext cx="4572001" cy="681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9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SOALAN BENTUK APLIKASI SITUASI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lum bright="-13000" contrast="28000"/>
          </a:blip>
          <a:srcRect/>
          <a:stretch>
            <a:fillRect/>
          </a:stretch>
        </p:blipFill>
        <p:spPr bwMode="auto">
          <a:xfrm>
            <a:off x="0" y="990600"/>
            <a:ext cx="909674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6705600" y="1524000"/>
            <a:ext cx="23622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5800" y="2132012"/>
            <a:ext cx="4114800" cy="1588"/>
          </a:xfrm>
          <a:prstGeom prst="line">
            <a:avLst/>
          </a:prstGeom>
          <a:ln w="38100">
            <a:solidFill>
              <a:srgbClr val="FF3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10. SOALAN KENYATAAN BENAR/SALAH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lum bright="-21000" contrast="54000"/>
          </a:blip>
          <a:srcRect/>
          <a:stretch>
            <a:fillRect/>
          </a:stretch>
        </p:blipFill>
        <p:spPr bwMode="auto">
          <a:xfrm>
            <a:off x="1066800" y="457199"/>
            <a:ext cx="6934200" cy="62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49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698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MENGANDUNGI 2 BAHAGIAN IAITU BAHAGIAN A DAN B.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MARKAH 60% DARIPADA SEMUA MARKAH.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KERTAS 1 (40%) + KERTAS 2 (60%)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MASA 2 JAM 15 MINIT.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CALON PERLU MENJAWAB 5 SOALAN KESELURUHANYA.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1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6680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MERANGKUMI SEMUA SUKATAN TING 4 &amp; TING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5 DAN JAWAPAN ADALAH RESPON TERHAD.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MENGANDUNGI 3 SOALAN DAN WAJIB JAWAB SEMUA.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20 MARKAH BAGI SETIAP SOALAN.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SEMUA JAWAPAN DITULIS DIRUANGAN YANG DISEDIAKAN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DALAM SOALAN. </a:t>
            </a:r>
          </a:p>
          <a:p>
            <a:endParaRPr lang="en-US" sz="2800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SEMUA SOALAN BOLEH TERDIRI DARIPADA SOALAN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STRUKTUR, KUANTITATIF/KUALITATIF , ISU KETEMPORARI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DAN KBAT.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BAHAGIAN A (60 MARKAH)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1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8100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SETIAP SOALAN SEKURANG-KURANGNYA ADA 4 CERAIAN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SOALAN. (a, b, c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d)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CONTOH FORMAT MARKAH SOALAN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1a) STRUKTUR [ 5 MARKAH]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b) STRUKTUR [ 5 MARKAH]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c) KUALITATIF/ KUANTITATIF [ 5 MARKAH]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d) KOTEMPORARI [ 5 MARKAH]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SETIAP PECAHAN SOALAN BOLEH ADA PECAHAN SOALAN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LAGI, IA DITANDA DENGAN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ii, iii……..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       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JAWAPAN BOLEH DALAM BENTUK KARANGAN ATAU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POINT DENGAN AYAT YANG LENGKAP.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568708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MERANGKUMI SEMUA SUKATAN TING 4 &amp; TING 5.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JAWAPAN RESPON TERBUKA.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MENGANDUNGI 4 SOALAN, PILIH DAN JAWAB 2 SOALAN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SAHAJA.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20 MARKAH BAGI SETIAP SOALAN. 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SETIAP SOALAN MENGANDUNGI 3 CERAIAN SOALAN (a, b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DAN 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BAHAGIAN B (40 MARKAH)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4478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MELIPUTI SOALAN OP3 HINGGA OP5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MENGANDUNGI SOALAN YANG DITANDA DENGAN CARA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ANALITIK DAN RUBRIK.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CONTOH FORMAT SOALAN: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4a) ANALITIK [ 6 MARKAH]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b) ANALITIK [ 6 MARKAH]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c) RUBRIK  [ 8 MARKAH] 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SETIAP PECAHAN SOALAN BOLEH ADA PECAHAN SOALAN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LAGI, IA DITANDA DENGAN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ii, iii……..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BAHAGIAN B (40 MARKAH)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568708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SOALAN BAHAGIAN INI AKAN DIJAWAB DALAM BUKU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JAWAPAN.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●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DIAKHIR PEPERIKSAAN, CALON AKAN MENGHANTAR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JAWAPAN YANG BERASINGAN IAITU BAHAGIAN A DALAM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KERTAS SOALAN DAN BAHAGIAN B DALAM BUKU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JAWAPAN KEPADA PENGAWAS SPM. 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● CALON BOLEH KOYAKAN SOALAN BAHAGIAN B UNTUK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DIBAWA KELUAR DARI DEWAN PEPERIKSAAN SEKIRANYA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MENJAWAB SEHINGGA TAMAT MASA.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BAHAGIAN B (40 MARKAH)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442621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bagaimana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unit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ekonomi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berikut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menyelesaikan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masalah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ekonomi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Firma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……………………………………………………………………………………..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442621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ii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Kerajaan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……………………………………………………………………………………..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b)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Huraikan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faktor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pengeluaran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buruh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a)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Bagaimana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sistem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ekonomi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campuran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menyelesaikan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masalah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asas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ekonomi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berikut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: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Jenis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barang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ii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Teknik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pengeluaran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b)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faktor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meningkatkan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permintaan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individu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a)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Huraikan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kebaikan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belanjawan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peribadi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b)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kesan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pengangguran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berikut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terhadap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masalah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sosial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negara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: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Kadar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kemiskinan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1. SOALAN STRUKTUR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BENTUK SOALAN BAHAGIAN 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ii.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Jenayah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KUALITATIF/ KUANTITATIF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Dengan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bantuan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Keluk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Kemungkinan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Pengeluaran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sesuai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konsep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kos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lepas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………………………………………………………………………………………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pPr algn="r"/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KUALITATIF/ KUANTITATIF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Dengan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bantuan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jadual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sesuai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hukum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permintaan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………………………………………………………………………………………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……………………………………………………………………………………..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pPr algn="r"/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KUALITATIF/ KUANTITATIF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c)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Jadual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1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menunjukan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harga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kuantiti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penawaran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kelapa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sebuah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firma.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Lukiskan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keluk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penawaran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kelapa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dengan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menggunakan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skala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tepat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(2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ii.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Terangkan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bagaimana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keluk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penawaran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tersebut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terbentuk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?                                                            (3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pPr algn="r"/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19200" y="2438400"/>
          <a:ext cx="5486400" cy="137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10063"/>
                <a:gridCol w="31763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Harga</a:t>
                      </a:r>
                      <a:r>
                        <a:rPr lang="en-US" sz="2400" b="1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(RM)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QSS </a:t>
                      </a:r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Kelapa</a:t>
                      </a:r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(KG)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90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KERTAS 2 (3767/2)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KUALITATIF/ KUANTITATIF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d)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Jadual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menunjukan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peratus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perubahan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harga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peratus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perubahan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kuantiti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ditawar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barang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X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Kirakan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pekali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keanjalan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penawaran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harga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barang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X.                               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                                                                                (2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ii.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Terangkan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jenis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keanjalan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penawaran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harga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barang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X                                                               (3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pPr algn="r"/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2743200"/>
          <a:ext cx="7924802" cy="128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0201"/>
                <a:gridCol w="3095979"/>
                <a:gridCol w="32286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Jenis</a:t>
                      </a:r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barang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Peratus</a:t>
                      </a:r>
                      <a:r>
                        <a:rPr lang="en-US" sz="2400" b="1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baseline="0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Perubahan</a:t>
                      </a:r>
                      <a:r>
                        <a:rPr lang="en-US" sz="2400" b="1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baseline="0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Harga</a:t>
                      </a:r>
                      <a:r>
                        <a:rPr lang="en-US" sz="2400" b="1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Peratus</a:t>
                      </a:r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perubahan</a:t>
                      </a:r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kuntiti</a:t>
                      </a:r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 yang </a:t>
                      </a:r>
                      <a:r>
                        <a:rPr lang="en-US" sz="2400" b="1" baseline="0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+mn-lt"/>
                        </a:rPr>
                        <a:t>ditawar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2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KUALITATIF/ KUANTITATIF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34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Jadual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menunjukan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nilai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eksport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komoditi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utama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negara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arah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aliran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nilai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eksport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getah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dari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2012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hingga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2015                                                                         (2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1600200"/>
          <a:ext cx="815339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199"/>
                <a:gridCol w="1295400"/>
                <a:gridCol w="1652081"/>
                <a:gridCol w="1040859"/>
                <a:gridCol w="1040859"/>
              </a:tblGrid>
              <a:tr h="394335">
                <a:tc rowSpan="2">
                  <a:txBody>
                    <a:bodyPr/>
                    <a:lstStyle/>
                    <a:p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Barang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Utama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Nilai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Eksport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(RM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Juta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Minyak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Sawit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53 607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44,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142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44,528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40 118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Getah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7 864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7 018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4 566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4 026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Kayu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Balak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691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1 865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2 072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2 020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Petroleum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Mentah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31 951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31 643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33 790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26 075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Gas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Asli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cecair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56 129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59 567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63 750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44 603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Timah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2 410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2 526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2 524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2 352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KUALITATIF/ KUANTITATIF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96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 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Jadual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menunjukan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nilai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eksport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komoditi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utama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negara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ii.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Kirakan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peratus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nilai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eksport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terbesar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barangan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utama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pada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tahun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2014                                                (3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752600"/>
          <a:ext cx="815339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199"/>
                <a:gridCol w="1295400"/>
                <a:gridCol w="1447801"/>
                <a:gridCol w="1245139"/>
                <a:gridCol w="1040859"/>
              </a:tblGrid>
              <a:tr h="394335">
                <a:tc rowSpan="2">
                  <a:txBody>
                    <a:bodyPr/>
                    <a:lstStyle/>
                    <a:p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Barangan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Utama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Nilai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Eksport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(RM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Juta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Minyak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Sawit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53 607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44,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142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44,528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40 118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Getah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7 864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7 018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4 566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4 026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Kayu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Balak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691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1 865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2 072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2 020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Petroleum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Mentah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31 951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31 643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33 790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26 075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Gas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Asli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cecair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56 129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59 567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63 750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44 603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Timah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2 410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2 526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2 524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2 352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ISU KOTEMPORARI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960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Selain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faktor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dinyatakan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petikan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atas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faktor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lain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mempengaruhi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perbelanjaan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rakyat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malasyia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tersebut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                  (5Markah)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60960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KUALA LUMPUR 16 </a:t>
            </a:r>
            <a:r>
              <a:rPr lang="en-US" sz="2400" dirty="0" err="1" smtClean="0">
                <a:solidFill>
                  <a:schemeClr val="bg1"/>
                </a:solidFill>
              </a:rPr>
              <a:t>Okt</a:t>
            </a:r>
            <a:r>
              <a:rPr lang="en-US" sz="2400" dirty="0" smtClean="0">
                <a:solidFill>
                  <a:schemeClr val="bg1"/>
                </a:solidFill>
              </a:rPr>
              <a:t>. – Rakyat Malaysia </a:t>
            </a:r>
            <a:r>
              <a:rPr lang="en-US" sz="2400" dirty="0" err="1" smtClean="0">
                <a:solidFill>
                  <a:schemeClr val="bg1"/>
                </a:solidFill>
              </a:rPr>
              <a:t>dijangka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mengeluarkan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perbelanjaan</a:t>
            </a:r>
            <a:r>
              <a:rPr lang="en-US" sz="2400" dirty="0" smtClean="0">
                <a:solidFill>
                  <a:schemeClr val="bg1"/>
                </a:solidFill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</a:rPr>
              <a:t>lebih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tinggi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bagi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perkara</a:t>
            </a:r>
            <a:r>
              <a:rPr lang="en-US" sz="2400" dirty="0" smtClean="0">
                <a:solidFill>
                  <a:schemeClr val="bg1"/>
                </a:solidFill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</a:rPr>
              <a:t>tidak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penting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seperti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aktiviti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riadah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hiburan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apabila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pendapatan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boleh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guna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mereka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semakin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meningkat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Menurut</a:t>
            </a:r>
            <a:r>
              <a:rPr lang="en-US" sz="2400" dirty="0" smtClean="0">
                <a:solidFill>
                  <a:schemeClr val="bg1"/>
                </a:solidFill>
              </a:rPr>
              <a:t> BMI Research, </a:t>
            </a:r>
            <a:r>
              <a:rPr lang="en-US" sz="2400" dirty="0" err="1" smtClean="0">
                <a:solidFill>
                  <a:schemeClr val="bg1"/>
                </a:solidFill>
              </a:rPr>
              <a:t>dengan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perbelanjaan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isi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rumah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dijangka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berkembang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secara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purata</a:t>
            </a:r>
            <a:r>
              <a:rPr lang="en-US" sz="2400" dirty="0" smtClean="0">
                <a:solidFill>
                  <a:schemeClr val="bg1"/>
                </a:solidFill>
              </a:rPr>
              <a:t> 5.4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antara</a:t>
            </a:r>
            <a:r>
              <a:rPr lang="en-US" sz="2400" dirty="0" smtClean="0">
                <a:solidFill>
                  <a:schemeClr val="bg1"/>
                </a:solidFill>
              </a:rPr>
              <a:t> 2017 </a:t>
            </a:r>
            <a:r>
              <a:rPr lang="en-US" sz="2400" dirty="0" err="1" smtClean="0">
                <a:solidFill>
                  <a:schemeClr val="bg1"/>
                </a:solidFill>
              </a:rPr>
              <a:t>hingga</a:t>
            </a:r>
            <a:r>
              <a:rPr lang="en-US" sz="2400" dirty="0" smtClean="0">
                <a:solidFill>
                  <a:schemeClr val="bg1"/>
                </a:solidFill>
              </a:rPr>
              <a:t> 2021, </a:t>
            </a:r>
            <a:r>
              <a:rPr lang="en-US" sz="2400" dirty="0" err="1" smtClean="0">
                <a:solidFill>
                  <a:schemeClr val="bg1"/>
                </a:solidFill>
              </a:rPr>
              <a:t>ia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mendorong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perbelanjaan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pengguna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sehingga</a:t>
            </a:r>
            <a:r>
              <a:rPr lang="en-US" sz="2400" dirty="0" smtClean="0">
                <a:solidFill>
                  <a:schemeClr val="bg1"/>
                </a:solidFill>
              </a:rPr>
              <a:t> RM1.1 </a:t>
            </a:r>
            <a:r>
              <a:rPr lang="en-US" sz="2400" dirty="0" err="1" smtClean="0">
                <a:solidFill>
                  <a:schemeClr val="bg1"/>
                </a:solidFill>
              </a:rPr>
              <a:t>trilion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pada</a:t>
            </a:r>
            <a:r>
              <a:rPr lang="en-US" sz="2400" dirty="0" smtClean="0">
                <a:solidFill>
                  <a:schemeClr val="bg1"/>
                </a:solidFill>
              </a:rPr>
              <a:t> 2021, </a:t>
            </a:r>
            <a:r>
              <a:rPr lang="en-US" sz="2400" dirty="0" err="1" smtClean="0">
                <a:solidFill>
                  <a:schemeClr val="bg1"/>
                </a:solidFill>
              </a:rPr>
              <a:t>meningkat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daripada</a:t>
            </a:r>
            <a:r>
              <a:rPr lang="en-US" sz="2400" dirty="0" smtClean="0">
                <a:solidFill>
                  <a:schemeClr val="bg1"/>
                </a:solidFill>
              </a:rPr>
              <a:t> RM822 </a:t>
            </a:r>
            <a:r>
              <a:rPr lang="en-US" sz="2400" dirty="0" err="1" smtClean="0">
                <a:solidFill>
                  <a:schemeClr val="bg1"/>
                </a:solidFill>
              </a:rPr>
              <a:t>bilion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pada</a:t>
            </a:r>
            <a:r>
              <a:rPr lang="en-US" sz="2400" dirty="0" smtClean="0">
                <a:solidFill>
                  <a:schemeClr val="bg1"/>
                </a:solidFill>
              </a:rPr>
              <a:t> 2017.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err="1" smtClean="0">
                <a:solidFill>
                  <a:schemeClr val="bg1"/>
                </a:solidFill>
              </a:rPr>
              <a:t>Sumber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Ubahsuai</a:t>
            </a:r>
            <a:r>
              <a:rPr lang="en-US" sz="2400" dirty="0" smtClean="0">
                <a:solidFill>
                  <a:schemeClr val="bg1"/>
                </a:solidFill>
              </a:rPr>
              <a:t> © </a:t>
            </a:r>
            <a:r>
              <a:rPr lang="en-US" sz="2400" dirty="0" err="1" smtClean="0">
                <a:solidFill>
                  <a:schemeClr val="bg1"/>
                </a:solidFill>
              </a:rPr>
              <a:t>Utusan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Melayu</a:t>
            </a:r>
            <a:r>
              <a:rPr lang="en-US" sz="2400" dirty="0" smtClean="0">
                <a:solidFill>
                  <a:schemeClr val="bg1"/>
                </a:solidFill>
              </a:rPr>
              <a:t> (M) </a:t>
            </a:r>
            <a:r>
              <a:rPr lang="en-US" sz="2400" dirty="0" err="1" smtClean="0">
                <a:solidFill>
                  <a:schemeClr val="bg1"/>
                </a:solidFill>
              </a:rPr>
              <a:t>Bhd</a:t>
            </a:r>
            <a:r>
              <a:rPr lang="en-US" sz="2400" dirty="0" smtClean="0">
                <a:solidFill>
                  <a:schemeClr val="bg1"/>
                </a:solidFill>
              </a:rPr>
              <a:t> 17 /10/2017 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ISU KOTEMPORARI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96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d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Huraikan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kesan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eksternaliti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posotif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hasil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penemuan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seperti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disebut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petikan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                   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609600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KISAH DEBU MERAH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err="1" smtClean="0">
                <a:solidFill>
                  <a:schemeClr val="bg1"/>
                </a:solidFill>
              </a:rPr>
              <a:t>Felda</a:t>
            </a:r>
            <a:r>
              <a:rPr lang="en-US" sz="2400" dirty="0" smtClean="0">
                <a:solidFill>
                  <a:schemeClr val="bg1"/>
                </a:solidFill>
              </a:rPr>
              <a:t> Bukit </a:t>
            </a:r>
            <a:r>
              <a:rPr lang="en-US" sz="2400" dirty="0" err="1" smtClean="0">
                <a:solidFill>
                  <a:schemeClr val="bg1"/>
                </a:solidFill>
              </a:rPr>
              <a:t>Goh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kini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makin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dikenali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selepas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penemuan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bahan</a:t>
            </a:r>
            <a:r>
              <a:rPr lang="en-US" sz="2400" dirty="0" smtClean="0">
                <a:solidFill>
                  <a:schemeClr val="bg1"/>
                </a:solidFill>
              </a:rPr>
              <a:t> mineral </a:t>
            </a:r>
            <a:r>
              <a:rPr lang="en-US" sz="2400" dirty="0" err="1" smtClean="0">
                <a:solidFill>
                  <a:schemeClr val="bg1"/>
                </a:solidFill>
              </a:rPr>
              <a:t>bauksit</a:t>
            </a:r>
            <a:r>
              <a:rPr lang="en-US" sz="2400" dirty="0" smtClean="0">
                <a:solidFill>
                  <a:schemeClr val="bg1"/>
                </a:solidFill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</a:rPr>
              <a:t>dikatakan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menjadi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antara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bahan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penting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untuk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membuat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badan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kapal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terbang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Ada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pihak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mendakwa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hampir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keseluruhan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ladang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peneroka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Felda</a:t>
            </a:r>
            <a:r>
              <a:rPr lang="en-US" sz="2400" dirty="0" smtClean="0">
                <a:solidFill>
                  <a:schemeClr val="bg1"/>
                </a:solidFill>
              </a:rPr>
              <a:t> Bukit </a:t>
            </a:r>
            <a:r>
              <a:rPr lang="en-US" sz="2400" dirty="0" err="1" smtClean="0">
                <a:solidFill>
                  <a:schemeClr val="bg1"/>
                </a:solidFill>
              </a:rPr>
              <a:t>Goh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dipenuhi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bahan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ini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malah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ramai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dikatakan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sudah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menjadi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jutawan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segera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walaupun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ramai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juga</a:t>
            </a:r>
            <a:r>
              <a:rPr lang="en-US" sz="2400" dirty="0" smtClean="0">
                <a:solidFill>
                  <a:schemeClr val="bg1"/>
                </a:solidFill>
              </a:rPr>
              <a:t> yang ‘</a:t>
            </a:r>
            <a:r>
              <a:rPr lang="en-US" sz="2400" dirty="0" err="1" smtClean="0">
                <a:solidFill>
                  <a:schemeClr val="bg1"/>
                </a:solidFill>
              </a:rPr>
              <a:t>tertipu</a:t>
            </a:r>
            <a:r>
              <a:rPr lang="en-US" sz="2400" dirty="0" smtClean="0">
                <a:solidFill>
                  <a:schemeClr val="bg1"/>
                </a:solidFill>
              </a:rPr>
              <a:t>’.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err="1" smtClean="0">
                <a:solidFill>
                  <a:schemeClr val="bg1"/>
                </a:solidFill>
              </a:rPr>
              <a:t>Sumber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Sinar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Harian</a:t>
            </a:r>
            <a:r>
              <a:rPr lang="en-US" sz="2400" i="1" cap="all" dirty="0" smtClean="0">
                <a:solidFill>
                  <a:schemeClr val="bg1"/>
                </a:solidFill>
              </a:rPr>
              <a:t> 22 NOVEMBER 2015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 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2. BENTUK SOALAN ISU KOTEMPORARI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Jika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kadar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inflasi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terus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meningkat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tindakan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kerjaan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melalui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alat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kewangan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rizab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tunai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surat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jaminan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kerajaan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                             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6096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KUALA LUMPUR: </a:t>
            </a:r>
            <a:r>
              <a:rPr lang="en-US" sz="2400" dirty="0" err="1" smtClean="0">
                <a:solidFill>
                  <a:schemeClr val="bg1"/>
                </a:solidFill>
              </a:rPr>
              <a:t>Inflasi</a:t>
            </a:r>
            <a:r>
              <a:rPr lang="en-US" sz="2400" dirty="0" smtClean="0">
                <a:solidFill>
                  <a:schemeClr val="bg1"/>
                </a:solidFill>
              </a:rPr>
              <a:t> Malaysia, yang </a:t>
            </a:r>
            <a:r>
              <a:rPr lang="en-US" sz="2400" dirty="0" err="1" smtClean="0">
                <a:solidFill>
                  <a:schemeClr val="bg1"/>
                </a:solidFill>
              </a:rPr>
              <a:t>diukur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berlandaskan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Indeks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Harga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Pengguna</a:t>
            </a:r>
            <a:r>
              <a:rPr lang="en-US" sz="2400" dirty="0" smtClean="0">
                <a:solidFill>
                  <a:schemeClr val="bg1"/>
                </a:solidFill>
              </a:rPr>
              <a:t> (IHP), </a:t>
            </a:r>
            <a:r>
              <a:rPr lang="en-US" sz="2400" dirty="0" err="1" smtClean="0">
                <a:solidFill>
                  <a:schemeClr val="bg1"/>
                </a:solidFill>
              </a:rPr>
              <a:t>meningkat</a:t>
            </a:r>
            <a:r>
              <a:rPr lang="en-US" sz="2400" dirty="0" smtClean="0">
                <a:solidFill>
                  <a:schemeClr val="bg1"/>
                </a:solidFill>
              </a:rPr>
              <a:t> 3.6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pada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bulan</a:t>
            </a:r>
            <a:r>
              <a:rPr lang="en-US" sz="2400" dirty="0" smtClean="0">
                <a:solidFill>
                  <a:schemeClr val="bg1"/>
                </a:solidFill>
              </a:rPr>
              <a:t> Jun </a:t>
            </a:r>
            <a:r>
              <a:rPr lang="en-US" sz="2400" dirty="0" err="1" smtClean="0">
                <a:solidFill>
                  <a:schemeClr val="bg1"/>
                </a:solidFill>
              </a:rPr>
              <a:t>berbanding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tempoh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sama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tahun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sebelumnya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Mengikut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Jabatan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Perangkaan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antara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kumpulan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utama</a:t>
            </a:r>
            <a:r>
              <a:rPr lang="en-US" sz="2400" dirty="0" smtClean="0">
                <a:solidFill>
                  <a:schemeClr val="bg1"/>
                </a:solidFill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</a:rPr>
              <a:t>menyumbang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kepada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peningkatan</a:t>
            </a:r>
            <a:r>
              <a:rPr lang="en-US" sz="2400" dirty="0" smtClean="0">
                <a:solidFill>
                  <a:schemeClr val="bg1"/>
                </a:solidFill>
              </a:rPr>
              <a:t> IHP </a:t>
            </a:r>
            <a:r>
              <a:rPr lang="en-US" sz="2400" dirty="0" err="1" smtClean="0">
                <a:solidFill>
                  <a:schemeClr val="bg1"/>
                </a:solidFill>
              </a:rPr>
              <a:t>itu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adalah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indeks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Pengangkutan</a:t>
            </a:r>
            <a:r>
              <a:rPr lang="en-US" sz="2400" dirty="0" smtClean="0">
                <a:solidFill>
                  <a:schemeClr val="bg1"/>
                </a:solidFill>
              </a:rPr>
              <a:t> (+10.5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), </a:t>
            </a:r>
            <a:r>
              <a:rPr lang="en-US" sz="2400" dirty="0" err="1" smtClean="0">
                <a:solidFill>
                  <a:schemeClr val="bg1"/>
                </a:solidFill>
              </a:rPr>
              <a:t>makanan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minuman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bukan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alkohol</a:t>
            </a:r>
            <a:r>
              <a:rPr lang="en-US" sz="2400" dirty="0" smtClean="0">
                <a:solidFill>
                  <a:schemeClr val="bg1"/>
                </a:solidFill>
              </a:rPr>
              <a:t> (+4.3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), </a:t>
            </a:r>
            <a:r>
              <a:rPr lang="en-US" sz="2400" dirty="0" err="1" smtClean="0">
                <a:solidFill>
                  <a:schemeClr val="bg1"/>
                </a:solidFill>
              </a:rPr>
              <a:t>perkhidmatan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rekreasi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kebudayaan</a:t>
            </a:r>
            <a:r>
              <a:rPr lang="en-US" sz="2400" dirty="0" smtClean="0">
                <a:solidFill>
                  <a:schemeClr val="bg1"/>
                </a:solidFill>
              </a:rPr>
              <a:t> (+3.0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), </a:t>
            </a:r>
            <a:r>
              <a:rPr lang="en-US" sz="2400" dirty="0" err="1" smtClean="0">
                <a:solidFill>
                  <a:schemeClr val="bg1"/>
                </a:solidFill>
              </a:rPr>
              <a:t>kesihatan</a:t>
            </a:r>
            <a:r>
              <a:rPr lang="en-US" sz="2400" dirty="0" smtClean="0">
                <a:solidFill>
                  <a:schemeClr val="bg1"/>
                </a:solidFill>
              </a:rPr>
              <a:t> (+2.6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), </a:t>
            </a:r>
            <a:r>
              <a:rPr lang="en-US" sz="2400" dirty="0" err="1" smtClean="0">
                <a:solidFill>
                  <a:schemeClr val="bg1"/>
                </a:solidFill>
              </a:rPr>
              <a:t>restoran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hotel (+2.5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)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perumahan</a:t>
            </a:r>
            <a:r>
              <a:rPr lang="en-US" sz="2400" dirty="0" smtClean="0">
                <a:solidFill>
                  <a:schemeClr val="bg1"/>
                </a:solidFill>
              </a:rPr>
              <a:t>, air, </a:t>
            </a:r>
            <a:r>
              <a:rPr lang="en-US" sz="2400" dirty="0" err="1" smtClean="0">
                <a:solidFill>
                  <a:schemeClr val="bg1"/>
                </a:solidFill>
              </a:rPr>
              <a:t>elektrik</a:t>
            </a:r>
            <a:r>
              <a:rPr lang="en-US" sz="2400" dirty="0" smtClean="0">
                <a:solidFill>
                  <a:schemeClr val="bg1"/>
                </a:solidFill>
              </a:rPr>
              <a:t>, gas </a:t>
            </a:r>
            <a:r>
              <a:rPr lang="en-US" sz="2400" dirty="0" err="1" smtClean="0">
                <a:solidFill>
                  <a:schemeClr val="bg1"/>
                </a:solidFill>
              </a:rPr>
              <a:t>serta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bahan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api</a:t>
            </a:r>
            <a:r>
              <a:rPr lang="en-US" sz="2400" dirty="0" smtClean="0">
                <a:solidFill>
                  <a:schemeClr val="bg1"/>
                </a:solidFill>
              </a:rPr>
              <a:t> lain (+2.2 </a:t>
            </a:r>
            <a:r>
              <a:rPr lang="en-US" sz="2400" dirty="0" err="1" smtClean="0">
                <a:solidFill>
                  <a:schemeClr val="bg1"/>
                </a:solidFill>
              </a:rPr>
              <a:t>peratus</a:t>
            </a:r>
            <a:r>
              <a:rPr lang="en-US" sz="2400" dirty="0" smtClean="0">
                <a:solidFill>
                  <a:schemeClr val="bg1"/>
                </a:solidFill>
              </a:rPr>
              <a:t>).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err="1" smtClean="0">
                <a:solidFill>
                  <a:schemeClr val="bg1"/>
                </a:solidFill>
              </a:rPr>
              <a:t>Sumber</a:t>
            </a:r>
            <a:r>
              <a:rPr lang="en-US" sz="2400" dirty="0" smtClean="0">
                <a:solidFill>
                  <a:schemeClr val="bg1"/>
                </a:solidFill>
              </a:rPr>
              <a:t>: BH Online </a:t>
            </a:r>
            <a:r>
              <a:rPr lang="en-US" sz="2400" dirty="0" err="1" smtClean="0">
                <a:solidFill>
                  <a:schemeClr val="bg1"/>
                </a:solidFill>
              </a:rPr>
              <a:t>Rabu</a:t>
            </a:r>
            <a:r>
              <a:rPr lang="en-US" sz="2400" dirty="0" smtClean="0">
                <a:solidFill>
                  <a:schemeClr val="bg1"/>
                </a:solidFill>
              </a:rPr>
              <a:t>, 19 </a:t>
            </a:r>
            <a:r>
              <a:rPr lang="en-US" sz="2400" dirty="0" err="1" smtClean="0">
                <a:solidFill>
                  <a:schemeClr val="bg1"/>
                </a:solidFill>
              </a:rPr>
              <a:t>Julai</a:t>
            </a:r>
            <a:r>
              <a:rPr lang="en-US" sz="2400" dirty="0" smtClean="0">
                <a:solidFill>
                  <a:schemeClr val="bg1"/>
                </a:solidFill>
              </a:rPr>
              <a:t> 2017 | 3:01pm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CONTOH SOALAN BAHAGIAN B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“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Penjawat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awam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menerima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kenaikan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gaji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dua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kali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tahun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”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-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Perdana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Menteri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Malaysia.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4.a)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kesan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pengumuman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atas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kepada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permintaan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agregat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kakitangan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awam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                      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                                                                                (6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97180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b)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Hanya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tenaga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manusia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sahaja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dapat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meningkatkan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produktiviti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sesebuah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firma.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Bincangkan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                                   (6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c)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Sempena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perayaan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aidilfitri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, Proton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telah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membuat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promosi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jaminan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tahun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servis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percuma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5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tahun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bagi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semua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modelnya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pasaran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kesan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promosi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tersebut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kepada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keseimbangan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pasaran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kereta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proton.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 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(8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CONTOH SOALAN BAHAGIAN B</a:t>
            </a:r>
          </a:p>
          <a:p>
            <a:endParaRPr lang="en-US" sz="2800" b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960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5.a)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Pengurusan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kewangan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lemah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punca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ramai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belia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muflis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Cadangkan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satu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penyata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belanjawan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peribadi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yang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baik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(6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b)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Hari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ramai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orang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memilih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kereta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mewah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berbanding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rumah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sendiri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Adakah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trend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perlu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diikuti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Jelaskan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secara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terperinci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(6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c)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eorang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individu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baru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sahaja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bekerja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dengan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gaji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RM1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900.00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sebulan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Individu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tersebut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membeli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sebuah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kenderaan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untuk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tempat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kerja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Adakah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tidakkan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beliau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bijak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Bincangkan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.                                              </a:t>
            </a:r>
          </a:p>
          <a:p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                                                                                          (8 </a:t>
            </a:r>
            <a:r>
              <a:rPr lang="en-US" sz="2800" b="1" dirty="0" err="1" smtClean="0">
                <a:solidFill>
                  <a:schemeClr val="bg1"/>
                </a:solidFill>
                <a:cs typeface="Times New Roman"/>
              </a:rPr>
              <a:t>Markah</a:t>
            </a:r>
            <a:r>
              <a:rPr lang="en-US" sz="2800" b="1" dirty="0" smtClean="0">
                <a:solidFill>
                  <a:schemeClr val="bg1"/>
                </a:solidFill>
                <a:cs typeface="Times New Roman"/>
              </a:rPr>
              <a:t>)</a:t>
            </a:r>
          </a:p>
          <a:p>
            <a:endParaRPr lang="en-US" sz="2800" b="1" dirty="0" smtClean="0">
              <a:solidFill>
                <a:schemeClr val="bg1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2063</Words>
  <Application>Microsoft Office PowerPoint</Application>
  <PresentationFormat>On-screen Show (4:3)</PresentationFormat>
  <Paragraphs>557</Paragraphs>
  <Slides>43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Xp</dc:creator>
  <cp:lastModifiedBy>Windows Xp</cp:lastModifiedBy>
  <cp:revision>60</cp:revision>
  <dcterms:created xsi:type="dcterms:W3CDTF">2018-04-15T12:46:45Z</dcterms:created>
  <dcterms:modified xsi:type="dcterms:W3CDTF">2018-07-05T04:10:34Z</dcterms:modified>
</cp:coreProperties>
</file>